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7790140" y="2393871"/>
            <a:ext cx="4536519" cy="566976"/>
          </a:xfrm>
          <a:prstGeom prst="rect">
            <a:avLst/>
          </a:prstGeom>
          <a:noFill/>
          <a:ln/>
        </p:spPr>
        <p:txBody>
          <a:bodyPr wrap="none" lIns="0" tIns="0" rIns="0" bIns="0" rtlCol="0" anchor="t"/>
          <a:lstStyle/>
          <a:p>
            <a:pPr algn="ctr" indent="0" marL="0">
              <a:lnSpc>
                <a:spcPts val="4450"/>
              </a:lnSpc>
              <a:buNone/>
            </a:pPr>
            <a:r>
              <a:rPr lang="en-US" sz="3550" dirty="0">
                <a:solidFill>
                  <a:srgbClr val="091C53"/>
                </a:solidFill>
                <a:latin typeface="Instrument Sans Semi Bold" pitchFamily="34" charset="0"/>
                <a:ea typeface="Instrument Sans Semi Bold" pitchFamily="34" charset="-122"/>
                <a:cs typeface="Instrument Sans Semi Bold" pitchFamily="34" charset="-120"/>
              </a:rPr>
              <a:t>CHƯƠNG 2</a:t>
            </a:r>
            <a:endParaRPr lang="en-US" sz="3550" dirty="0"/>
          </a:p>
        </p:txBody>
      </p:sp>
      <p:sp>
        <p:nvSpPr>
          <p:cNvPr id="4" name="Text 1"/>
          <p:cNvSpPr/>
          <p:nvPr/>
        </p:nvSpPr>
        <p:spPr>
          <a:xfrm>
            <a:off x="6280190" y="3187660"/>
            <a:ext cx="6608802"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Pin và Sạc Cho Ô Tô Điện</a:t>
            </a:r>
            <a:endParaRPr lang="en-US" sz="4450" dirty="0"/>
          </a:p>
        </p:txBody>
      </p:sp>
      <p:sp>
        <p:nvSpPr>
          <p:cNvPr id="5" name="Text 2"/>
          <p:cNvSpPr/>
          <p:nvPr/>
        </p:nvSpPr>
        <p:spPr>
          <a:xfrm>
            <a:off x="6280190" y="4236601"/>
            <a:ext cx="7556421" cy="362903"/>
          </a:xfrm>
          <a:prstGeom prst="rect">
            <a:avLst/>
          </a:prstGeom>
          <a:noFill/>
          <a:ln/>
        </p:spPr>
        <p:txBody>
          <a:bodyPr wrap="none" lIns="0" tIns="0" rIns="0" bIns="0" rtlCol="0" anchor="t"/>
          <a:lstStyle/>
          <a:p>
            <a:pPr algn="r" indent="0" marL="0">
              <a:lnSpc>
                <a:spcPts val="2850"/>
              </a:lnSpc>
              <a:buNone/>
            </a:pPr>
            <a:endParaRPr lang="en-US" sz="1750" dirty="0"/>
          </a:p>
        </p:txBody>
      </p:sp>
      <p:sp>
        <p:nvSpPr>
          <p:cNvPr id="6" name="Text 3"/>
          <p:cNvSpPr/>
          <p:nvPr/>
        </p:nvSpPr>
        <p:spPr>
          <a:xfrm>
            <a:off x="6280190" y="4854654"/>
            <a:ext cx="7556421" cy="362903"/>
          </a:xfrm>
          <a:prstGeom prst="rect">
            <a:avLst/>
          </a:prstGeom>
          <a:noFill/>
          <a:ln/>
        </p:spPr>
        <p:txBody>
          <a:bodyPr wrap="none" lIns="0" tIns="0" rIns="0" bIns="0" rtlCol="0" anchor="t"/>
          <a:lstStyle/>
          <a:p>
            <a:pPr algn="r" indent="0" marL="0">
              <a:lnSpc>
                <a:spcPts val="2850"/>
              </a:lnSpc>
              <a:buNone/>
            </a:pPr>
            <a:endParaRPr lang="en-US" sz="1750" dirty="0"/>
          </a:p>
        </p:txBody>
      </p:sp>
      <p:sp>
        <p:nvSpPr>
          <p:cNvPr id="7" name="Text 4"/>
          <p:cNvSpPr/>
          <p:nvPr/>
        </p:nvSpPr>
        <p:spPr>
          <a:xfrm>
            <a:off x="6280190" y="5472708"/>
            <a:ext cx="7556421" cy="362903"/>
          </a:xfrm>
          <a:prstGeom prst="rect">
            <a:avLst/>
          </a:prstGeom>
          <a:noFill/>
          <a:ln/>
        </p:spPr>
        <p:txBody>
          <a:bodyPr wrap="none" lIns="0" tIns="0" rIns="0" bIns="0" rtlCol="0" anchor="t"/>
          <a:lstStyle/>
          <a:p>
            <a:pPr algn="r"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TRỊNH NGỌC HÙNG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43319"/>
          </a:xfrm>
          <a:prstGeom prst="rect">
            <a:avLst/>
          </a:prstGeom>
        </p:spPr>
      </p:pic>
      <p:sp>
        <p:nvSpPr>
          <p:cNvPr id="3" name="Text 0"/>
          <p:cNvSpPr/>
          <p:nvPr/>
        </p:nvSpPr>
        <p:spPr>
          <a:xfrm>
            <a:off x="731520" y="3383399"/>
            <a:ext cx="13167360" cy="1306354"/>
          </a:xfrm>
          <a:prstGeom prst="rect">
            <a:avLst/>
          </a:prstGeom>
          <a:noFill/>
          <a:ln/>
        </p:spPr>
        <p:txBody>
          <a:bodyPr wrap="square" lIns="0" tIns="0" rIns="0" bIns="0" rtlCol="0" anchor="t"/>
          <a:lstStyle/>
          <a:p>
            <a:pPr algn="l" indent="0" marL="0">
              <a:lnSpc>
                <a:spcPts val="5100"/>
              </a:lnSpc>
              <a:buNone/>
            </a:pPr>
            <a:r>
              <a:rPr lang="en-US" sz="4100" dirty="0">
                <a:solidFill>
                  <a:srgbClr val="091C53"/>
                </a:solidFill>
                <a:latin typeface="Instrument Sans Semi Bold" pitchFamily="34" charset="0"/>
                <a:ea typeface="Instrument Sans Semi Bold" pitchFamily="34" charset="-122"/>
                <a:cs typeface="Instrument Sans Semi Bold" pitchFamily="34" charset="-120"/>
              </a:rPr>
              <a:t>Tương Lai Năng Lượng Xanh: Pin và Sạc Ô Tô Điện Việt Nam</a:t>
            </a:r>
            <a:endParaRPr lang="en-US" sz="4100" dirty="0"/>
          </a:p>
        </p:txBody>
      </p:sp>
      <p:sp>
        <p:nvSpPr>
          <p:cNvPr id="4" name="Shape 1"/>
          <p:cNvSpPr/>
          <p:nvPr/>
        </p:nvSpPr>
        <p:spPr>
          <a:xfrm>
            <a:off x="731520" y="5003244"/>
            <a:ext cx="470297" cy="470297"/>
          </a:xfrm>
          <a:prstGeom prst="roundRect">
            <a:avLst>
              <a:gd name="adj" fmla="val 40000"/>
            </a:avLst>
          </a:prstGeom>
          <a:solidFill>
            <a:srgbClr val="CEE6FD"/>
          </a:solidFill>
          <a:ln/>
        </p:spPr>
      </p:sp>
      <p:sp>
        <p:nvSpPr>
          <p:cNvPr id="5" name="Text 2"/>
          <p:cNvSpPr/>
          <p:nvPr/>
        </p:nvSpPr>
        <p:spPr>
          <a:xfrm>
            <a:off x="1410772" y="5042416"/>
            <a:ext cx="5773817" cy="783669"/>
          </a:xfrm>
          <a:prstGeom prst="rect">
            <a:avLst/>
          </a:prstGeom>
          <a:noFill/>
          <a:ln/>
        </p:spPr>
        <p:txBody>
          <a:bodyPr wrap="square" lIns="0" tIns="0" rIns="0" bIns="0" rtlCol="0" anchor="t"/>
          <a:lstStyle/>
          <a:p>
            <a:pPr algn="l" indent="0" marL="0">
              <a:lnSpc>
                <a:spcPts val="3050"/>
              </a:lnSpc>
              <a:buNone/>
            </a:pPr>
            <a:r>
              <a:rPr lang="en-US" sz="2450" dirty="0">
                <a:solidFill>
                  <a:srgbClr val="1E3063"/>
                </a:solidFill>
                <a:latin typeface="Instrument Sans Semi Bold" pitchFamily="34" charset="0"/>
                <a:ea typeface="Instrument Sans Semi Bold" pitchFamily="34" charset="-122"/>
                <a:cs typeface="Instrument Sans Semi Bold" pitchFamily="34" charset="-120"/>
              </a:rPr>
              <a:t>Công nghệ sạc ngày càng nhanh, an toàn và tiện lợi hơn.</a:t>
            </a:r>
            <a:endParaRPr lang="en-US" sz="2450" dirty="0"/>
          </a:p>
        </p:txBody>
      </p:sp>
      <p:sp>
        <p:nvSpPr>
          <p:cNvPr id="6" name="Shape 3"/>
          <p:cNvSpPr/>
          <p:nvPr/>
        </p:nvSpPr>
        <p:spPr>
          <a:xfrm>
            <a:off x="7445812" y="5003244"/>
            <a:ext cx="470297" cy="470297"/>
          </a:xfrm>
          <a:prstGeom prst="roundRect">
            <a:avLst>
              <a:gd name="adj" fmla="val 40000"/>
            </a:avLst>
          </a:prstGeom>
          <a:solidFill>
            <a:srgbClr val="CEE6FD"/>
          </a:solidFill>
          <a:ln/>
        </p:spPr>
      </p:sp>
      <p:sp>
        <p:nvSpPr>
          <p:cNvPr id="7" name="Text 4"/>
          <p:cNvSpPr/>
          <p:nvPr/>
        </p:nvSpPr>
        <p:spPr>
          <a:xfrm>
            <a:off x="8125063" y="5042416"/>
            <a:ext cx="5773817" cy="1175504"/>
          </a:xfrm>
          <a:prstGeom prst="rect">
            <a:avLst/>
          </a:prstGeom>
          <a:noFill/>
          <a:ln/>
        </p:spPr>
        <p:txBody>
          <a:bodyPr wrap="square" lIns="0" tIns="0" rIns="0" bIns="0" rtlCol="0" anchor="t"/>
          <a:lstStyle/>
          <a:p>
            <a:pPr algn="l" indent="0" marL="0">
              <a:lnSpc>
                <a:spcPts val="3050"/>
              </a:lnSpc>
              <a:buNone/>
            </a:pPr>
            <a:r>
              <a:rPr lang="en-US" sz="2450" dirty="0">
                <a:solidFill>
                  <a:srgbClr val="1E3063"/>
                </a:solidFill>
                <a:latin typeface="Instrument Sans Semi Bold" pitchFamily="34" charset="0"/>
                <a:ea typeface="Instrument Sans Semi Bold" pitchFamily="34" charset="-122"/>
                <a:cs typeface="Instrument Sans Semi Bold" pitchFamily="34" charset="-120"/>
              </a:rPr>
              <a:t>Hệ sinh thái sạc phát triển mạnh, hỗ trợ người dùng và thúc đẩy xe điện phổ biến.</a:t>
            </a:r>
            <a:endParaRPr lang="en-US" sz="2450" dirty="0"/>
          </a:p>
        </p:txBody>
      </p:sp>
      <p:sp>
        <p:nvSpPr>
          <p:cNvPr id="8" name="Shape 5"/>
          <p:cNvSpPr/>
          <p:nvPr/>
        </p:nvSpPr>
        <p:spPr>
          <a:xfrm>
            <a:off x="731520" y="6635948"/>
            <a:ext cx="470297" cy="470297"/>
          </a:xfrm>
          <a:prstGeom prst="roundRect">
            <a:avLst>
              <a:gd name="adj" fmla="val 40000"/>
            </a:avLst>
          </a:prstGeom>
          <a:solidFill>
            <a:srgbClr val="CEE6FD"/>
          </a:solidFill>
          <a:ln/>
        </p:spPr>
      </p:sp>
      <p:sp>
        <p:nvSpPr>
          <p:cNvPr id="9" name="Text 6"/>
          <p:cNvSpPr/>
          <p:nvPr/>
        </p:nvSpPr>
        <p:spPr>
          <a:xfrm>
            <a:off x="1410772" y="6675120"/>
            <a:ext cx="5773817" cy="783669"/>
          </a:xfrm>
          <a:prstGeom prst="rect">
            <a:avLst/>
          </a:prstGeom>
          <a:noFill/>
          <a:ln/>
        </p:spPr>
        <p:txBody>
          <a:bodyPr wrap="square" lIns="0" tIns="0" rIns="0" bIns="0" rtlCol="0" anchor="t"/>
          <a:lstStyle/>
          <a:p>
            <a:pPr algn="l" indent="0" marL="0">
              <a:lnSpc>
                <a:spcPts val="3050"/>
              </a:lnSpc>
              <a:buNone/>
            </a:pPr>
            <a:r>
              <a:rPr lang="en-US" sz="2450" dirty="0">
                <a:solidFill>
                  <a:srgbClr val="1E3063"/>
                </a:solidFill>
                <a:latin typeface="Instrument Sans Semi Bold" pitchFamily="34" charset="0"/>
                <a:ea typeface="Instrument Sans Semi Bold" pitchFamily="34" charset="-122"/>
                <a:cs typeface="Instrument Sans Semi Bold" pitchFamily="34" charset="-120"/>
              </a:rPr>
              <a:t>Hãy chọn giải pháp sạc phù hợp để bảo vệ pin, tiết kiệm thời gian và chi phí.</a:t>
            </a:r>
            <a:endParaRPr lang="en-US" sz="2450" dirty="0"/>
          </a:p>
        </p:txBody>
      </p:sp>
      <p:sp>
        <p:nvSpPr>
          <p:cNvPr id="10" name="Shape 7"/>
          <p:cNvSpPr/>
          <p:nvPr/>
        </p:nvSpPr>
        <p:spPr>
          <a:xfrm>
            <a:off x="7445812" y="6635948"/>
            <a:ext cx="470297" cy="470297"/>
          </a:xfrm>
          <a:prstGeom prst="roundRect">
            <a:avLst>
              <a:gd name="adj" fmla="val 40000"/>
            </a:avLst>
          </a:prstGeom>
          <a:solidFill>
            <a:srgbClr val="CEE6FD"/>
          </a:solidFill>
          <a:ln/>
        </p:spPr>
      </p:sp>
      <p:sp>
        <p:nvSpPr>
          <p:cNvPr id="11" name="Text 8"/>
          <p:cNvSpPr/>
          <p:nvPr/>
        </p:nvSpPr>
        <p:spPr>
          <a:xfrm>
            <a:off x="8125063" y="6675120"/>
            <a:ext cx="5773817" cy="783669"/>
          </a:xfrm>
          <a:prstGeom prst="rect">
            <a:avLst/>
          </a:prstGeom>
          <a:noFill/>
          <a:ln/>
        </p:spPr>
        <p:txBody>
          <a:bodyPr wrap="square" lIns="0" tIns="0" rIns="0" bIns="0" rtlCol="0" anchor="t"/>
          <a:lstStyle/>
          <a:p>
            <a:pPr algn="l" indent="0" marL="0">
              <a:lnSpc>
                <a:spcPts val="3050"/>
              </a:lnSpc>
              <a:buNone/>
            </a:pPr>
            <a:r>
              <a:rPr lang="en-US" sz="2450" dirty="0">
                <a:solidFill>
                  <a:srgbClr val="1E3063"/>
                </a:solidFill>
                <a:latin typeface="Instrument Sans Semi Bold" pitchFamily="34" charset="0"/>
                <a:ea typeface="Instrument Sans Semi Bold" pitchFamily="34" charset="-122"/>
                <a:cs typeface="Instrument Sans Semi Bold" pitchFamily="34" charset="-120"/>
              </a:rPr>
              <a:t>Cùng hướng tới tương lai xanh, bền vững với ô tô điện!</a:t>
            </a:r>
            <a:endParaRPr lang="en-US" sz="2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19827" y="408384"/>
            <a:ext cx="8000524" cy="464106"/>
          </a:xfrm>
          <a:prstGeom prst="rect">
            <a:avLst/>
          </a:prstGeom>
          <a:noFill/>
          <a:ln/>
        </p:spPr>
        <p:txBody>
          <a:bodyPr wrap="none" lIns="0" tIns="0" rIns="0" bIns="0" rtlCol="0" anchor="t"/>
          <a:lstStyle/>
          <a:p>
            <a:pPr algn="l" indent="0" marL="0">
              <a:lnSpc>
                <a:spcPts val="3650"/>
              </a:lnSpc>
              <a:buNone/>
            </a:pPr>
            <a:r>
              <a:rPr lang="en-US" sz="2900" dirty="0">
                <a:solidFill>
                  <a:srgbClr val="091C53"/>
                </a:solidFill>
                <a:latin typeface="Instrument Sans Semi Bold" pitchFamily="34" charset="0"/>
                <a:ea typeface="Instrument Sans Semi Bold" pitchFamily="34" charset="-122"/>
                <a:cs typeface="Instrument Sans Semi Bold" pitchFamily="34" charset="-120"/>
              </a:rPr>
              <a:t>Pin Ô Tô Điện: Trái Tim Của Phương Tiện Xanh</a:t>
            </a:r>
            <a:endParaRPr lang="en-US" sz="2900" dirty="0"/>
          </a:p>
        </p:txBody>
      </p:sp>
      <p:sp>
        <p:nvSpPr>
          <p:cNvPr id="3" name="Text 1"/>
          <p:cNvSpPr/>
          <p:nvPr/>
        </p:nvSpPr>
        <p:spPr>
          <a:xfrm>
            <a:off x="519827" y="1243727"/>
            <a:ext cx="2030135" cy="231934"/>
          </a:xfrm>
          <a:prstGeom prst="rect">
            <a:avLst/>
          </a:prstGeom>
          <a:noFill/>
          <a:ln/>
        </p:spPr>
        <p:txBody>
          <a:bodyPr wrap="none" lIns="0" tIns="0" rIns="0" bIns="0" rtlCol="0" anchor="t"/>
          <a:lstStyle/>
          <a:p>
            <a:pPr algn="l" indent="0" marL="0">
              <a:lnSpc>
                <a:spcPts val="1800"/>
              </a:lnSpc>
              <a:buNone/>
            </a:pPr>
            <a:r>
              <a:rPr lang="en-US" sz="1450" dirty="0">
                <a:solidFill>
                  <a:srgbClr val="091C53"/>
                </a:solidFill>
                <a:latin typeface="Instrument Sans Semi Bold" pitchFamily="34" charset="0"/>
                <a:ea typeface="Instrument Sans Semi Bold" pitchFamily="34" charset="-122"/>
                <a:cs typeface="Instrument Sans Semi Bold" pitchFamily="34" charset="-120"/>
              </a:rPr>
              <a:t>Công suất cao vượt trội</a:t>
            </a:r>
            <a:endParaRPr lang="en-US" sz="1450" dirty="0"/>
          </a:p>
        </p:txBody>
      </p:sp>
      <p:sp>
        <p:nvSpPr>
          <p:cNvPr id="4" name="Text 2"/>
          <p:cNvSpPr/>
          <p:nvPr/>
        </p:nvSpPr>
        <p:spPr>
          <a:xfrm>
            <a:off x="519827" y="1624132"/>
            <a:ext cx="6614279" cy="712589"/>
          </a:xfrm>
          <a:prstGeom prst="rect">
            <a:avLst/>
          </a:prstGeom>
          <a:noFill/>
          <a:ln/>
        </p:spPr>
        <p:txBody>
          <a:bodyPr wrap="square" lIns="0" tIns="0" rIns="0" bIns="0" rtlCol="0" anchor="t"/>
          <a:lstStyle/>
          <a:p>
            <a:pPr algn="l" indent="0" marL="0">
              <a:lnSpc>
                <a:spcPts val="185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Trong xe điện, pin phải cung cấp năng lượng tức thời cho động cơ khi khởi động, leo dốc hay chạy tốc độ cao. Yêu cầu công suất cao gấp hơn 50 lần so với pin laptop thông thường, đảm bảo xe vận hành mượt mà và mạnh mẽ.</a:t>
            </a:r>
            <a:endParaRPr lang="en-US" sz="1150" dirty="0"/>
          </a:p>
        </p:txBody>
      </p:sp>
      <p:pic>
        <p:nvPicPr>
          <p:cNvPr id="5" name="Image 0" descr="preencoded.png">    </p:cNvPr>
          <p:cNvPicPr>
            <a:picLocks noChangeAspect="1"/>
          </p:cNvPicPr>
          <p:nvPr/>
        </p:nvPicPr>
        <p:blipFill>
          <a:blip r:embed="rId1"/>
          <a:stretch>
            <a:fillRect/>
          </a:stretch>
        </p:blipFill>
        <p:spPr>
          <a:xfrm>
            <a:off x="519827" y="2503765"/>
            <a:ext cx="6614279" cy="6614279"/>
          </a:xfrm>
          <a:prstGeom prst="rect">
            <a:avLst/>
          </a:prstGeom>
        </p:spPr>
      </p:pic>
      <p:sp>
        <p:nvSpPr>
          <p:cNvPr id="6" name="Text 3"/>
          <p:cNvSpPr/>
          <p:nvPr/>
        </p:nvSpPr>
        <p:spPr>
          <a:xfrm>
            <a:off x="7503914" y="1243727"/>
            <a:ext cx="1856542" cy="231934"/>
          </a:xfrm>
          <a:prstGeom prst="rect">
            <a:avLst/>
          </a:prstGeom>
          <a:noFill/>
          <a:ln/>
        </p:spPr>
        <p:txBody>
          <a:bodyPr wrap="none" lIns="0" tIns="0" rIns="0" bIns="0" rtlCol="0" anchor="t"/>
          <a:lstStyle/>
          <a:p>
            <a:pPr algn="l" indent="0" marL="0">
              <a:lnSpc>
                <a:spcPts val="1800"/>
              </a:lnSpc>
              <a:buNone/>
            </a:pPr>
            <a:r>
              <a:rPr lang="en-US" sz="1450" dirty="0">
                <a:solidFill>
                  <a:srgbClr val="091C53"/>
                </a:solidFill>
                <a:latin typeface="Instrument Sans Semi Bold" pitchFamily="34" charset="0"/>
                <a:ea typeface="Instrument Sans Semi Bold" pitchFamily="34" charset="-122"/>
                <a:cs typeface="Instrument Sans Semi Bold" pitchFamily="34" charset="-120"/>
              </a:rPr>
              <a:t>Tuổi thọ dài lâu</a:t>
            </a:r>
            <a:endParaRPr lang="en-US" sz="1450" dirty="0"/>
          </a:p>
        </p:txBody>
      </p:sp>
      <p:sp>
        <p:nvSpPr>
          <p:cNvPr id="7" name="Text 4"/>
          <p:cNvSpPr/>
          <p:nvPr/>
        </p:nvSpPr>
        <p:spPr>
          <a:xfrm>
            <a:off x="7503914" y="1624132"/>
            <a:ext cx="6614279" cy="475059"/>
          </a:xfrm>
          <a:prstGeom prst="rect">
            <a:avLst/>
          </a:prstGeom>
          <a:noFill/>
          <a:ln/>
        </p:spPr>
        <p:txBody>
          <a:bodyPr wrap="square" lIns="0" tIns="0" rIns="0" bIns="0" rtlCol="0" anchor="t"/>
          <a:lstStyle/>
          <a:p>
            <a:pPr algn="l" indent="0" marL="0">
              <a:lnSpc>
                <a:spcPts val="185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Pin phải đồng hành cùng tuổi đời của xe điện. Yêu cầu đặt ra là 15 năm sử dụng, quãng đường 250.000 km và tuổi thọ hơn 5.000 chu kỳ sạc/xả, đòi hỏi công nghệ pin bền bỉ và hiệu quả.</a:t>
            </a:r>
            <a:endParaRPr lang="en-US" sz="1150" dirty="0"/>
          </a:p>
        </p:txBody>
      </p:sp>
      <p:sp>
        <p:nvSpPr>
          <p:cNvPr id="8" name="Text 5"/>
          <p:cNvSpPr/>
          <p:nvPr/>
        </p:nvSpPr>
        <p:spPr>
          <a:xfrm>
            <a:off x="7503914" y="2247662"/>
            <a:ext cx="1856542" cy="231934"/>
          </a:xfrm>
          <a:prstGeom prst="rect">
            <a:avLst/>
          </a:prstGeom>
          <a:noFill/>
          <a:ln/>
        </p:spPr>
        <p:txBody>
          <a:bodyPr wrap="none" lIns="0" tIns="0" rIns="0" bIns="0" rtlCol="0" anchor="t"/>
          <a:lstStyle/>
          <a:p>
            <a:pPr algn="l" indent="0" marL="0">
              <a:lnSpc>
                <a:spcPts val="1800"/>
              </a:lnSpc>
              <a:buNone/>
            </a:pPr>
            <a:r>
              <a:rPr lang="en-US" sz="1450" dirty="0">
                <a:solidFill>
                  <a:srgbClr val="091C53"/>
                </a:solidFill>
                <a:latin typeface="Instrument Sans Semi Bold" pitchFamily="34" charset="0"/>
                <a:ea typeface="Instrument Sans Semi Bold" pitchFamily="34" charset="-122"/>
                <a:cs typeface="Instrument Sans Semi Bold" pitchFamily="34" charset="-120"/>
              </a:rPr>
              <a:t>Độ an toàn tuyệt đối</a:t>
            </a:r>
            <a:endParaRPr lang="en-US" sz="1450" dirty="0"/>
          </a:p>
        </p:txBody>
      </p:sp>
      <p:sp>
        <p:nvSpPr>
          <p:cNvPr id="9" name="Text 6"/>
          <p:cNvSpPr/>
          <p:nvPr/>
        </p:nvSpPr>
        <p:spPr>
          <a:xfrm>
            <a:off x="7503914" y="2628067"/>
            <a:ext cx="6614279" cy="712589"/>
          </a:xfrm>
          <a:prstGeom prst="rect">
            <a:avLst/>
          </a:prstGeom>
          <a:noFill/>
          <a:ln/>
        </p:spPr>
        <p:txBody>
          <a:bodyPr wrap="square" lIns="0" tIns="0" rIns="0" bIns="0" rtlCol="0" anchor="t"/>
          <a:lstStyle/>
          <a:p>
            <a:pPr algn="l" indent="0" marL="0">
              <a:lnSpc>
                <a:spcPts val="1850"/>
              </a:lnSpc>
              <a:buNone/>
            </a:pPr>
            <a:r>
              <a:rPr lang="en-US" sz="1150" dirty="0">
                <a:solidFill>
                  <a:srgbClr val="1E3063"/>
                </a:solidFill>
                <a:latin typeface="Instrument Sans Medium" pitchFamily="34" charset="0"/>
                <a:ea typeface="Instrument Sans Medium" pitchFamily="34" charset="-122"/>
                <a:cs typeface="Instrument Sans Medium" pitchFamily="34" charset="-120"/>
              </a:rPr>
              <a:t>Với công suất và dòng điện lớn khi sạc/xả, an toàn là yếu tố tối quan trọng. Pin phải duy trì an toàn cháy nổ ngay cả khi xảy ra va chạm giao thông, bảo vệ người dùng và phương tiện. Đây là ưu tiên hàng đầu trong thiết kế và sản xuất pin xe điện.</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35800"/>
            <a:ext cx="8532138"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Các Loại Sạc Ô Tô Điện Phổ Biến</a:t>
            </a:r>
            <a:endParaRPr lang="en-US" sz="4450" dirty="0"/>
          </a:p>
        </p:txBody>
      </p:sp>
      <p:sp>
        <p:nvSpPr>
          <p:cNvPr id="3" name="Shape 1"/>
          <p:cNvSpPr/>
          <p:nvPr/>
        </p:nvSpPr>
        <p:spPr>
          <a:xfrm>
            <a:off x="793790" y="3138368"/>
            <a:ext cx="6407944" cy="2474357"/>
          </a:xfrm>
          <a:prstGeom prst="roundRect">
            <a:avLst>
              <a:gd name="adj" fmla="val 5913"/>
            </a:avLst>
          </a:prstGeom>
          <a:solidFill>
            <a:srgbClr val="FFFFFF"/>
          </a:solidFill>
          <a:ln/>
        </p:spPr>
      </p:sp>
      <p:sp>
        <p:nvSpPr>
          <p:cNvPr id="4" name="Shape 2"/>
          <p:cNvSpPr/>
          <p:nvPr/>
        </p:nvSpPr>
        <p:spPr>
          <a:xfrm>
            <a:off x="793790" y="3107888"/>
            <a:ext cx="6407944" cy="121920"/>
          </a:xfrm>
          <a:prstGeom prst="roundRect">
            <a:avLst>
              <a:gd name="adj" fmla="val 167442"/>
            </a:avLst>
          </a:prstGeom>
          <a:solidFill>
            <a:srgbClr val="84C1FA"/>
          </a:solidFill>
          <a:ln/>
        </p:spPr>
      </p:sp>
      <p:sp>
        <p:nvSpPr>
          <p:cNvPr id="5" name="Shape 3"/>
          <p:cNvSpPr/>
          <p:nvPr/>
        </p:nvSpPr>
        <p:spPr>
          <a:xfrm>
            <a:off x="3657540" y="2798207"/>
            <a:ext cx="680442" cy="680442"/>
          </a:xfrm>
          <a:prstGeom prst="roundRect">
            <a:avLst>
              <a:gd name="adj" fmla="val 134383"/>
            </a:avLst>
          </a:prstGeom>
          <a:solidFill>
            <a:srgbClr val="84C1FA"/>
          </a:solidFill>
          <a:ln/>
        </p:spPr>
      </p:sp>
      <p:pic>
        <p:nvPicPr>
          <p:cNvPr id="6" name="Image 0" descr="preencoded.png">    </p:cNvPr>
          <p:cNvPicPr>
            <a:picLocks noChangeAspect="1"/>
          </p:cNvPicPr>
          <p:nvPr/>
        </p:nvPicPr>
        <p:blipFill>
          <a:blip r:embed="rId1"/>
          <a:stretch>
            <a:fillRect/>
          </a:stretch>
        </p:blipFill>
        <p:spPr>
          <a:xfrm>
            <a:off x="3861614" y="2968347"/>
            <a:ext cx="272177" cy="340162"/>
          </a:xfrm>
          <a:prstGeom prst="rect">
            <a:avLst/>
          </a:prstGeom>
        </p:spPr>
      </p:pic>
      <p:sp>
        <p:nvSpPr>
          <p:cNvPr id="7" name="Text 4"/>
          <p:cNvSpPr/>
          <p:nvPr/>
        </p:nvSpPr>
        <p:spPr>
          <a:xfrm>
            <a:off x="1051084" y="3705344"/>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1E3063"/>
                </a:solidFill>
                <a:latin typeface="Instrument Sans Semi Bold" pitchFamily="34" charset="0"/>
                <a:ea typeface="Instrument Sans Semi Bold" pitchFamily="34" charset="-122"/>
                <a:cs typeface="Instrument Sans Semi Bold" pitchFamily="34" charset="-120"/>
              </a:rPr>
              <a:t>Sạc AC (Xoay chiều)</a:t>
            </a:r>
            <a:endParaRPr lang="en-US" sz="2650" dirty="0"/>
          </a:p>
        </p:txBody>
      </p:sp>
      <p:sp>
        <p:nvSpPr>
          <p:cNvPr id="8" name="Text 5"/>
          <p:cNvSpPr/>
          <p:nvPr/>
        </p:nvSpPr>
        <p:spPr>
          <a:xfrm>
            <a:off x="1051084" y="4266724"/>
            <a:ext cx="5893356"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Thường dùng tại nhà, điện được chuyển đổi trong xe, tốc độ sạc trung bình. Phù hợp cho việc sạc qua đêm hoặc khi đỗ xe dài.</a:t>
            </a:r>
            <a:endParaRPr lang="en-US" sz="1750" dirty="0"/>
          </a:p>
        </p:txBody>
      </p:sp>
      <p:sp>
        <p:nvSpPr>
          <p:cNvPr id="9" name="Shape 6"/>
          <p:cNvSpPr/>
          <p:nvPr/>
        </p:nvSpPr>
        <p:spPr>
          <a:xfrm>
            <a:off x="7428548" y="3138368"/>
            <a:ext cx="6408063" cy="2474357"/>
          </a:xfrm>
          <a:prstGeom prst="roundRect">
            <a:avLst>
              <a:gd name="adj" fmla="val 5913"/>
            </a:avLst>
          </a:prstGeom>
          <a:solidFill>
            <a:srgbClr val="FFFFFF"/>
          </a:solidFill>
          <a:ln/>
        </p:spPr>
      </p:sp>
      <p:sp>
        <p:nvSpPr>
          <p:cNvPr id="10" name="Shape 7"/>
          <p:cNvSpPr/>
          <p:nvPr/>
        </p:nvSpPr>
        <p:spPr>
          <a:xfrm>
            <a:off x="7428548" y="3107888"/>
            <a:ext cx="6408063" cy="121920"/>
          </a:xfrm>
          <a:prstGeom prst="roundRect">
            <a:avLst>
              <a:gd name="adj" fmla="val 167442"/>
            </a:avLst>
          </a:prstGeom>
          <a:solidFill>
            <a:srgbClr val="84C1FA"/>
          </a:solidFill>
          <a:ln/>
        </p:spPr>
      </p:sp>
      <p:sp>
        <p:nvSpPr>
          <p:cNvPr id="11" name="Shape 8"/>
          <p:cNvSpPr/>
          <p:nvPr/>
        </p:nvSpPr>
        <p:spPr>
          <a:xfrm>
            <a:off x="10292298" y="2798207"/>
            <a:ext cx="680442" cy="680442"/>
          </a:xfrm>
          <a:prstGeom prst="roundRect">
            <a:avLst>
              <a:gd name="adj" fmla="val 134383"/>
            </a:avLst>
          </a:prstGeom>
          <a:solidFill>
            <a:srgbClr val="84C1FA"/>
          </a:solidFill>
          <a:ln/>
        </p:spPr>
      </p:sp>
      <p:pic>
        <p:nvPicPr>
          <p:cNvPr id="12" name="Image 1" descr="preencoded.png">    </p:cNvPr>
          <p:cNvPicPr>
            <a:picLocks noChangeAspect="1"/>
          </p:cNvPicPr>
          <p:nvPr/>
        </p:nvPicPr>
        <p:blipFill>
          <a:blip r:embed="rId2"/>
          <a:stretch>
            <a:fillRect/>
          </a:stretch>
        </p:blipFill>
        <p:spPr>
          <a:xfrm>
            <a:off x="10496371" y="2968347"/>
            <a:ext cx="272177" cy="340162"/>
          </a:xfrm>
          <a:prstGeom prst="rect">
            <a:avLst/>
          </a:prstGeom>
        </p:spPr>
      </p:pic>
      <p:sp>
        <p:nvSpPr>
          <p:cNvPr id="13" name="Text 9"/>
          <p:cNvSpPr/>
          <p:nvPr/>
        </p:nvSpPr>
        <p:spPr>
          <a:xfrm>
            <a:off x="7685842" y="3705344"/>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1E3063"/>
                </a:solidFill>
                <a:latin typeface="Instrument Sans Semi Bold" pitchFamily="34" charset="0"/>
                <a:ea typeface="Instrument Sans Semi Bold" pitchFamily="34" charset="-122"/>
                <a:cs typeface="Instrument Sans Semi Bold" pitchFamily="34" charset="-120"/>
              </a:rPr>
              <a:t>Sạc DC (Một chiều)</a:t>
            </a:r>
            <a:endParaRPr lang="en-US" sz="2650" dirty="0"/>
          </a:p>
        </p:txBody>
      </p:sp>
      <p:sp>
        <p:nvSpPr>
          <p:cNvPr id="14" name="Text 10"/>
          <p:cNvSpPr/>
          <p:nvPr/>
        </p:nvSpPr>
        <p:spPr>
          <a:xfrm>
            <a:off x="7685842" y="4266724"/>
            <a:ext cx="5893475"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Sạc nhanh tại các trạm công cộng, điện được chuyển đổi trước khi vào xe, tốc độ cực nhanh. Lý tưởng cho hành trình dài và khi cần sạc gấp.</a:t>
            </a:r>
            <a:endParaRPr lang="en-US" sz="1750" dirty="0"/>
          </a:p>
        </p:txBody>
      </p:sp>
      <p:sp>
        <p:nvSpPr>
          <p:cNvPr id="15" name="Text 11"/>
          <p:cNvSpPr/>
          <p:nvPr/>
        </p:nvSpPr>
        <p:spPr>
          <a:xfrm>
            <a:off x="793790" y="5867876"/>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Các cấp độ sạc phổ biến bao gồm Level 1 (120V), Level 2 (240V) và Level 3 (sạc nhanh DC, 50-350kW), đáp ứng đa dạng nhu cầu và tình huống sử dụng.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82463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Các Cấp Độ Sạc</a:t>
            </a:r>
            <a:endParaRPr lang="en-US" sz="4450" dirty="0"/>
          </a:p>
        </p:txBody>
      </p:sp>
      <p:sp>
        <p:nvSpPr>
          <p:cNvPr id="3" name="Shape 1"/>
          <p:cNvSpPr/>
          <p:nvPr/>
        </p:nvSpPr>
        <p:spPr>
          <a:xfrm>
            <a:off x="793790" y="2987040"/>
            <a:ext cx="13042821" cy="3417808"/>
          </a:xfrm>
          <a:prstGeom prst="roundRect">
            <a:avLst>
              <a:gd name="adj" fmla="val 5973"/>
            </a:avLst>
          </a:prstGeom>
          <a:noFill/>
          <a:ln w="7620">
            <a:solidFill>
              <a:srgbClr val="000000">
                <a:alpha val="8000"/>
              </a:srgbClr>
            </a:solidFill>
            <a:prstDash val="solid"/>
          </a:ln>
        </p:spPr>
      </p:sp>
      <p:sp>
        <p:nvSpPr>
          <p:cNvPr id="4" name="Shape 2"/>
          <p:cNvSpPr/>
          <p:nvPr/>
        </p:nvSpPr>
        <p:spPr>
          <a:xfrm>
            <a:off x="801410" y="2994660"/>
            <a:ext cx="13027581" cy="1013222"/>
          </a:xfrm>
          <a:prstGeom prst="rect">
            <a:avLst/>
          </a:prstGeom>
          <a:solidFill>
            <a:srgbClr val="FFFFFF">
              <a:alpha val="4000"/>
            </a:srgbClr>
          </a:solidFill>
          <a:ln/>
        </p:spPr>
      </p:sp>
      <p:sp>
        <p:nvSpPr>
          <p:cNvPr id="5" name="Text 3"/>
          <p:cNvSpPr/>
          <p:nvPr/>
        </p:nvSpPr>
        <p:spPr>
          <a:xfrm>
            <a:off x="1028343" y="3138368"/>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091C53"/>
                </a:solidFill>
                <a:latin typeface="Instrument Sans Semi Bold" pitchFamily="34" charset="0"/>
                <a:ea typeface="Instrument Sans Semi Bold" pitchFamily="34" charset="-122"/>
                <a:cs typeface="Instrument Sans Semi Bold" pitchFamily="34" charset="-120"/>
              </a:rPr>
              <a:t>Level 1</a:t>
            </a:r>
            <a:endParaRPr lang="en-US" sz="2650" dirty="0"/>
          </a:p>
        </p:txBody>
      </p:sp>
      <p:sp>
        <p:nvSpPr>
          <p:cNvPr id="6" name="Text 4"/>
          <p:cNvSpPr/>
          <p:nvPr/>
        </p:nvSpPr>
        <p:spPr>
          <a:xfrm>
            <a:off x="4940379" y="3138368"/>
            <a:ext cx="8661797"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Điện xoay chiều 120V, 16A, công suất 1,9kW. Phù hợp cho sạc tại nhà với tốc độ cơ bản, thường sử dụng ổ cắm dân dụng thông thường.</a:t>
            </a:r>
            <a:endParaRPr lang="en-US" sz="1750" dirty="0"/>
          </a:p>
        </p:txBody>
      </p:sp>
      <p:sp>
        <p:nvSpPr>
          <p:cNvPr id="7" name="Shape 5"/>
          <p:cNvSpPr/>
          <p:nvPr/>
        </p:nvSpPr>
        <p:spPr>
          <a:xfrm>
            <a:off x="801410" y="4007882"/>
            <a:ext cx="13027581" cy="1013222"/>
          </a:xfrm>
          <a:prstGeom prst="rect">
            <a:avLst/>
          </a:prstGeom>
          <a:solidFill>
            <a:srgbClr val="000000">
              <a:alpha val="4000"/>
            </a:srgbClr>
          </a:solidFill>
          <a:ln/>
        </p:spPr>
      </p:sp>
      <p:sp>
        <p:nvSpPr>
          <p:cNvPr id="8" name="Text 6"/>
          <p:cNvSpPr/>
          <p:nvPr/>
        </p:nvSpPr>
        <p:spPr>
          <a:xfrm>
            <a:off x="1028343" y="4151590"/>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091C53"/>
                </a:solidFill>
                <a:latin typeface="Instrument Sans Semi Bold" pitchFamily="34" charset="0"/>
                <a:ea typeface="Instrument Sans Semi Bold" pitchFamily="34" charset="-122"/>
                <a:cs typeface="Instrument Sans Semi Bold" pitchFamily="34" charset="-120"/>
              </a:rPr>
              <a:t>Level 2</a:t>
            </a:r>
            <a:endParaRPr lang="en-US" sz="2650" dirty="0"/>
          </a:p>
        </p:txBody>
      </p:sp>
      <p:sp>
        <p:nvSpPr>
          <p:cNvPr id="9" name="Text 7"/>
          <p:cNvSpPr/>
          <p:nvPr/>
        </p:nvSpPr>
        <p:spPr>
          <a:xfrm>
            <a:off x="4940379" y="4151590"/>
            <a:ext cx="8661797"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Điện xoay chiều 1 pha hoặc 3 pha, 208-240V, công suất lên đến 20kW. Cung cấp tốc độ sạc nhanh hơn đáng kể, lý tưởng cho việc lắp đặt tại nhà hoặc nơi làm việc.</a:t>
            </a:r>
            <a:endParaRPr lang="en-US" sz="1750" dirty="0"/>
          </a:p>
        </p:txBody>
      </p:sp>
      <p:sp>
        <p:nvSpPr>
          <p:cNvPr id="10" name="Shape 8"/>
          <p:cNvSpPr/>
          <p:nvPr/>
        </p:nvSpPr>
        <p:spPr>
          <a:xfrm>
            <a:off x="801410" y="5021104"/>
            <a:ext cx="13027581" cy="1376124"/>
          </a:xfrm>
          <a:prstGeom prst="rect">
            <a:avLst/>
          </a:prstGeom>
          <a:solidFill>
            <a:srgbClr val="FFFFFF">
              <a:alpha val="4000"/>
            </a:srgbClr>
          </a:solidFill>
          <a:ln/>
        </p:spPr>
      </p:sp>
      <p:sp>
        <p:nvSpPr>
          <p:cNvPr id="11" name="Text 9"/>
          <p:cNvSpPr/>
          <p:nvPr/>
        </p:nvSpPr>
        <p:spPr>
          <a:xfrm>
            <a:off x="1028343" y="5164812"/>
            <a:ext cx="3450788" cy="850583"/>
          </a:xfrm>
          <a:prstGeom prst="rect">
            <a:avLst/>
          </a:prstGeom>
          <a:noFill/>
          <a:ln/>
        </p:spPr>
        <p:txBody>
          <a:bodyPr wrap="square" lIns="0" tIns="0" rIns="0" bIns="0" rtlCol="0" anchor="t"/>
          <a:lstStyle/>
          <a:p>
            <a:pPr algn="l" indent="0" marL="0">
              <a:lnSpc>
                <a:spcPts val="3300"/>
              </a:lnSpc>
              <a:buNone/>
            </a:pPr>
            <a:r>
              <a:rPr lang="en-US" sz="2650" dirty="0">
                <a:solidFill>
                  <a:srgbClr val="091C53"/>
                </a:solidFill>
                <a:latin typeface="Instrument Sans Semi Bold" pitchFamily="34" charset="0"/>
                <a:ea typeface="Instrument Sans Semi Bold" pitchFamily="34" charset="-122"/>
                <a:cs typeface="Instrument Sans Semi Bold" pitchFamily="34" charset="-120"/>
              </a:rPr>
              <a:t>Level 3 (Sạc Nhanh DC)</a:t>
            </a:r>
            <a:endParaRPr lang="en-US" sz="2650" dirty="0"/>
          </a:p>
        </p:txBody>
      </p:sp>
      <p:sp>
        <p:nvSpPr>
          <p:cNvPr id="12" name="Text 10"/>
          <p:cNvSpPr/>
          <p:nvPr/>
        </p:nvSpPr>
        <p:spPr>
          <a:xfrm>
            <a:off x="4940379" y="5164812"/>
            <a:ext cx="8661797"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Sử dụng dòng điện một chiều với điện áp cao (thường 600V) và cường độ dòng điện lớn (400A), đạt công suất 240kW. Đây là công nghệ sạc nhanh nhất hiện nay, thường có mặt tại các trạm sạc công cộng lớn.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21638" y="566976"/>
            <a:ext cx="11123890" cy="644366"/>
          </a:xfrm>
          <a:prstGeom prst="rect">
            <a:avLst/>
          </a:prstGeom>
          <a:noFill/>
          <a:ln/>
        </p:spPr>
        <p:txBody>
          <a:bodyPr wrap="none" lIns="0" tIns="0" rIns="0" bIns="0" rtlCol="0" anchor="t"/>
          <a:lstStyle/>
          <a:p>
            <a:pPr algn="l" indent="0" marL="0">
              <a:lnSpc>
                <a:spcPts val="5050"/>
              </a:lnSpc>
              <a:buNone/>
            </a:pPr>
            <a:r>
              <a:rPr lang="en-US" sz="4050" dirty="0">
                <a:solidFill>
                  <a:srgbClr val="091C53"/>
                </a:solidFill>
                <a:latin typeface="Instrument Sans Semi Bold" pitchFamily="34" charset="0"/>
                <a:ea typeface="Instrument Sans Semi Bold" pitchFamily="34" charset="-122"/>
                <a:cs typeface="Instrument Sans Semi Bold" pitchFamily="34" charset="-120"/>
              </a:rPr>
              <a:t>Bộ Sạc Di Động: Linh Hoạt Cho Mọi Hành Trình</a:t>
            </a:r>
            <a:endParaRPr lang="en-US" sz="4050" dirty="0"/>
          </a:p>
        </p:txBody>
      </p:sp>
      <p:sp>
        <p:nvSpPr>
          <p:cNvPr id="3" name="Text 1"/>
          <p:cNvSpPr/>
          <p:nvPr/>
        </p:nvSpPr>
        <p:spPr>
          <a:xfrm>
            <a:off x="721638" y="1706047"/>
            <a:ext cx="6342102" cy="989767"/>
          </a:xfrm>
          <a:prstGeom prst="rect">
            <a:avLst/>
          </a:prstGeom>
          <a:noFill/>
          <a:ln/>
        </p:spPr>
        <p:txBody>
          <a:bodyPr wrap="square" lIns="0" tIns="0" rIns="0" bIns="0" rtlCol="0" anchor="t"/>
          <a:lstStyle/>
          <a:p>
            <a:pPr algn="l" indent="0" marL="0">
              <a:lnSpc>
                <a:spcPts val="255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Bộ sạc di động là giải pháp lý tưởng cho chủ xe điện muốn sự linh hoạt tối đa. Ví dụ điển hình là bộ sạc GreenCharge 7kW Pro, với thiết kế nhỏ gọn và dễ dàng mang theo.</a:t>
            </a:r>
            <a:endParaRPr lang="en-US" sz="1600" dirty="0"/>
          </a:p>
        </p:txBody>
      </p:sp>
      <p:sp>
        <p:nvSpPr>
          <p:cNvPr id="4" name="Text 2"/>
          <p:cNvSpPr/>
          <p:nvPr/>
        </p:nvSpPr>
        <p:spPr>
          <a:xfrm>
            <a:off x="721638" y="2881313"/>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1E3063"/>
                </a:solidFill>
                <a:latin typeface="Instrument Sans Medium" pitchFamily="34" charset="0"/>
                <a:ea typeface="Instrument Sans Medium" pitchFamily="34" charset="-122"/>
                <a:cs typeface="Instrument Sans Medium" pitchFamily="34" charset="-120"/>
              </a:rPr>
              <a:t>Công suất 7kW, điện áp 220-240V, cho phép sạc nhanh ngay cả khi di chuyển.</a:t>
            </a:r>
            <a:endParaRPr lang="en-US" sz="1600" dirty="0"/>
          </a:p>
        </p:txBody>
      </p:sp>
      <p:sp>
        <p:nvSpPr>
          <p:cNvPr id="5" name="Text 3"/>
          <p:cNvSpPr/>
          <p:nvPr/>
        </p:nvSpPr>
        <p:spPr>
          <a:xfrm>
            <a:off x="721638" y="3613309"/>
            <a:ext cx="6342102" cy="989767"/>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1E3063"/>
                </a:solidFill>
                <a:latin typeface="Instrument Sans Medium" pitchFamily="34" charset="0"/>
                <a:ea typeface="Instrument Sans Medium" pitchFamily="34" charset="-122"/>
                <a:cs typeface="Instrument Sans Medium" pitchFamily="34" charset="-120"/>
              </a:rPr>
              <a:t>Tích hợp các tính năng bảo vệ an toàn vượt trội như chống quá áp, quá dòng, và ngắn mạch, đảm bảo an toàn tuyệt đối cho người dùng và xe.</a:t>
            </a:r>
            <a:endParaRPr lang="en-US" sz="1600" dirty="0"/>
          </a:p>
        </p:txBody>
      </p:sp>
      <p:sp>
        <p:nvSpPr>
          <p:cNvPr id="6" name="Text 4"/>
          <p:cNvSpPr/>
          <p:nvPr/>
        </p:nvSpPr>
        <p:spPr>
          <a:xfrm>
            <a:off x="721638" y="4675227"/>
            <a:ext cx="6342102" cy="989767"/>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1E3063"/>
                </a:solidFill>
                <a:latin typeface="Instrument Sans Medium" pitchFamily="34" charset="0"/>
                <a:ea typeface="Instrument Sans Medium" pitchFamily="34" charset="-122"/>
                <a:cs typeface="Instrument Sans Medium" pitchFamily="34" charset="-120"/>
              </a:rPr>
              <a:t>Giúp chủ xe sạc ở bất cứ đâu có nguồn điện, giảm sự phụ thuộc vào các trạm sạc cố định, mang lại trải nghiệm tiện lợi và an tâm trên mọi hành trình.</a:t>
            </a:r>
            <a:endParaRPr lang="en-US" sz="1600" dirty="0"/>
          </a:p>
        </p:txBody>
      </p:sp>
      <p:pic>
        <p:nvPicPr>
          <p:cNvPr id="7"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15301" y="731401"/>
            <a:ext cx="7686199" cy="1301591"/>
          </a:xfrm>
          <a:prstGeom prst="rect">
            <a:avLst/>
          </a:prstGeom>
          <a:noFill/>
          <a:ln/>
        </p:spPr>
        <p:txBody>
          <a:bodyPr wrap="square" lIns="0" tIns="0" rIns="0" bIns="0" rtlCol="0" anchor="t"/>
          <a:lstStyle/>
          <a:p>
            <a:pPr algn="l" indent="0" marL="0">
              <a:lnSpc>
                <a:spcPts val="5100"/>
              </a:lnSpc>
              <a:buNone/>
            </a:pPr>
            <a:r>
              <a:rPr lang="en-US" sz="4050" dirty="0">
                <a:solidFill>
                  <a:srgbClr val="091C53"/>
                </a:solidFill>
                <a:latin typeface="Instrument Sans Semi Bold" pitchFamily="34" charset="0"/>
                <a:ea typeface="Instrument Sans Semi Bold" pitchFamily="34" charset="-122"/>
                <a:cs typeface="Instrument Sans Semi Bold" pitchFamily="34" charset="-120"/>
              </a:rPr>
              <a:t>Bộ Sạc Tại Nhà Tiêu Biểu Tại Việt Nam</a:t>
            </a:r>
            <a:endParaRPr lang="en-US" sz="4050" dirty="0"/>
          </a:p>
        </p:txBody>
      </p:sp>
      <p:sp>
        <p:nvSpPr>
          <p:cNvPr id="4" name="Shape 1"/>
          <p:cNvSpPr/>
          <p:nvPr/>
        </p:nvSpPr>
        <p:spPr>
          <a:xfrm>
            <a:off x="6215301" y="2345293"/>
            <a:ext cx="7686199" cy="1578769"/>
          </a:xfrm>
          <a:prstGeom prst="roundRect">
            <a:avLst>
              <a:gd name="adj" fmla="val 11873"/>
            </a:avLst>
          </a:prstGeom>
          <a:solidFill>
            <a:srgbClr val="FFFFFF"/>
          </a:solidFill>
          <a:ln w="22860">
            <a:solidFill>
              <a:srgbClr val="B4CCE3"/>
            </a:solidFill>
            <a:prstDash val="solid"/>
          </a:ln>
        </p:spPr>
      </p:sp>
      <p:sp>
        <p:nvSpPr>
          <p:cNvPr id="5" name="Shape 2"/>
          <p:cNvSpPr/>
          <p:nvPr/>
        </p:nvSpPr>
        <p:spPr>
          <a:xfrm>
            <a:off x="6238161" y="2368153"/>
            <a:ext cx="833080" cy="1533049"/>
          </a:xfrm>
          <a:prstGeom prst="roundRect">
            <a:avLst>
              <a:gd name="adj" fmla="val 19208"/>
            </a:avLst>
          </a:prstGeom>
          <a:solidFill>
            <a:srgbClr val="CEE6FD"/>
          </a:solidFill>
          <a:ln/>
        </p:spPr>
      </p:sp>
      <p:sp>
        <p:nvSpPr>
          <p:cNvPr id="6" name="Text 3"/>
          <p:cNvSpPr/>
          <p:nvPr/>
        </p:nvSpPr>
        <p:spPr>
          <a:xfrm>
            <a:off x="6498550" y="2939415"/>
            <a:ext cx="312301" cy="390406"/>
          </a:xfrm>
          <a:prstGeom prst="rect">
            <a:avLst/>
          </a:prstGeom>
          <a:noFill/>
          <a:ln/>
        </p:spPr>
        <p:txBody>
          <a:bodyPr wrap="none" lIns="0" tIns="0" rIns="0" bIns="0" rtlCol="0" anchor="t"/>
          <a:lstStyle/>
          <a:p>
            <a:pPr algn="l" indent="0" marL="0">
              <a:lnSpc>
                <a:spcPts val="2450"/>
              </a:lnSpc>
              <a:buNone/>
            </a:pPr>
            <a:r>
              <a:rPr lang="en-US" sz="2450" dirty="0">
                <a:solidFill>
                  <a:srgbClr val="1E3063"/>
                </a:solidFill>
                <a:latin typeface="Instrument Sans Semi Bold" pitchFamily="34" charset="0"/>
                <a:ea typeface="Instrument Sans Semi Bold" pitchFamily="34" charset="-122"/>
                <a:cs typeface="Instrument Sans Semi Bold" pitchFamily="34" charset="-120"/>
              </a:rPr>
              <a:t>1</a:t>
            </a:r>
            <a:endParaRPr lang="en-US" sz="2450" dirty="0"/>
          </a:p>
        </p:txBody>
      </p:sp>
      <p:sp>
        <p:nvSpPr>
          <p:cNvPr id="7" name="Text 4"/>
          <p:cNvSpPr/>
          <p:nvPr/>
        </p:nvSpPr>
        <p:spPr>
          <a:xfrm>
            <a:off x="7279481" y="2576393"/>
            <a:ext cx="2792135" cy="325398"/>
          </a:xfrm>
          <a:prstGeom prst="rect">
            <a:avLst/>
          </a:prstGeom>
          <a:noFill/>
          <a:ln/>
        </p:spPr>
        <p:txBody>
          <a:bodyPr wrap="none" lIns="0" tIns="0" rIns="0" bIns="0" rtlCol="0" anchor="t"/>
          <a:lstStyle/>
          <a:p>
            <a:pPr algn="l" indent="0" marL="0">
              <a:lnSpc>
                <a:spcPts val="255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VinFast 2.2kW Di Động</a:t>
            </a:r>
            <a:endParaRPr lang="en-US" sz="2000" dirty="0"/>
          </a:p>
        </p:txBody>
      </p:sp>
      <p:sp>
        <p:nvSpPr>
          <p:cNvPr id="8" name="Text 5"/>
          <p:cNvSpPr/>
          <p:nvPr/>
        </p:nvSpPr>
        <p:spPr>
          <a:xfrm>
            <a:off x="7279481" y="3026688"/>
            <a:ext cx="6599158" cy="666274"/>
          </a:xfrm>
          <a:prstGeom prst="rect">
            <a:avLst/>
          </a:prstGeom>
          <a:noFill/>
          <a:ln/>
        </p:spPr>
        <p:txBody>
          <a:bodyPr wrap="square" lIns="0" tIns="0" rIns="0" bIns="0" rtlCol="0" anchor="t"/>
          <a:lstStyle/>
          <a:p>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Dễ sử dụng, nhỏ gọn, sạc 10%-70% trong 11 tiếng. Phù hợp cho việc sạc qua đêm tại nhà hoặc khi có nhu cầu di chuyển.</a:t>
            </a:r>
            <a:endParaRPr lang="en-US" sz="1600" dirty="0"/>
          </a:p>
        </p:txBody>
      </p:sp>
      <p:sp>
        <p:nvSpPr>
          <p:cNvPr id="9" name="Shape 6"/>
          <p:cNvSpPr/>
          <p:nvPr/>
        </p:nvSpPr>
        <p:spPr>
          <a:xfrm>
            <a:off x="6215301" y="4132302"/>
            <a:ext cx="7686199" cy="1578769"/>
          </a:xfrm>
          <a:prstGeom prst="roundRect">
            <a:avLst>
              <a:gd name="adj" fmla="val 11873"/>
            </a:avLst>
          </a:prstGeom>
          <a:solidFill>
            <a:srgbClr val="FFFFFF"/>
          </a:solidFill>
          <a:ln w="22860">
            <a:solidFill>
              <a:srgbClr val="B4CCE3"/>
            </a:solidFill>
            <a:prstDash val="solid"/>
          </a:ln>
        </p:spPr>
      </p:sp>
      <p:sp>
        <p:nvSpPr>
          <p:cNvPr id="10" name="Shape 7"/>
          <p:cNvSpPr/>
          <p:nvPr/>
        </p:nvSpPr>
        <p:spPr>
          <a:xfrm>
            <a:off x="6238161" y="4155162"/>
            <a:ext cx="833080" cy="1533049"/>
          </a:xfrm>
          <a:prstGeom prst="roundRect">
            <a:avLst>
              <a:gd name="adj" fmla="val 19208"/>
            </a:avLst>
          </a:prstGeom>
          <a:solidFill>
            <a:srgbClr val="CEE6FD"/>
          </a:solidFill>
          <a:ln/>
        </p:spPr>
      </p:sp>
      <p:sp>
        <p:nvSpPr>
          <p:cNvPr id="11" name="Text 8"/>
          <p:cNvSpPr/>
          <p:nvPr/>
        </p:nvSpPr>
        <p:spPr>
          <a:xfrm>
            <a:off x="6498550" y="4726424"/>
            <a:ext cx="312301" cy="390406"/>
          </a:xfrm>
          <a:prstGeom prst="rect">
            <a:avLst/>
          </a:prstGeom>
          <a:noFill/>
          <a:ln/>
        </p:spPr>
        <p:txBody>
          <a:bodyPr wrap="none" lIns="0" tIns="0" rIns="0" bIns="0" rtlCol="0" anchor="t"/>
          <a:lstStyle/>
          <a:p>
            <a:pPr algn="l" indent="0" marL="0">
              <a:lnSpc>
                <a:spcPts val="2450"/>
              </a:lnSpc>
              <a:buNone/>
            </a:pPr>
            <a:r>
              <a:rPr lang="en-US" sz="2450" dirty="0">
                <a:solidFill>
                  <a:srgbClr val="1E3063"/>
                </a:solidFill>
                <a:latin typeface="Instrument Sans Semi Bold" pitchFamily="34" charset="0"/>
                <a:ea typeface="Instrument Sans Semi Bold" pitchFamily="34" charset="-122"/>
                <a:cs typeface="Instrument Sans Semi Bold" pitchFamily="34" charset="-120"/>
              </a:rPr>
              <a:t>2</a:t>
            </a:r>
            <a:endParaRPr lang="en-US" sz="2450" dirty="0"/>
          </a:p>
        </p:txBody>
      </p:sp>
      <p:sp>
        <p:nvSpPr>
          <p:cNvPr id="12" name="Text 9"/>
          <p:cNvSpPr/>
          <p:nvPr/>
        </p:nvSpPr>
        <p:spPr>
          <a:xfrm>
            <a:off x="7279481" y="4363403"/>
            <a:ext cx="3132177" cy="325398"/>
          </a:xfrm>
          <a:prstGeom prst="rect">
            <a:avLst/>
          </a:prstGeom>
          <a:noFill/>
          <a:ln/>
        </p:spPr>
        <p:txBody>
          <a:bodyPr wrap="none" lIns="0" tIns="0" rIns="0" bIns="0" rtlCol="0" anchor="t"/>
          <a:lstStyle/>
          <a:p>
            <a:pPr algn="l" indent="0" marL="0">
              <a:lnSpc>
                <a:spcPts val="255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GreenCharge 3plus 22kW</a:t>
            </a:r>
            <a:endParaRPr lang="en-US" sz="2000" dirty="0"/>
          </a:p>
        </p:txBody>
      </p:sp>
      <p:sp>
        <p:nvSpPr>
          <p:cNvPr id="13" name="Text 10"/>
          <p:cNvSpPr/>
          <p:nvPr/>
        </p:nvSpPr>
        <p:spPr>
          <a:xfrm>
            <a:off x="7279481" y="4813697"/>
            <a:ext cx="6599158" cy="666274"/>
          </a:xfrm>
          <a:prstGeom prst="rect">
            <a:avLst/>
          </a:prstGeom>
          <a:noFill/>
          <a:ln/>
        </p:spPr>
        <p:txBody>
          <a:bodyPr wrap="square" lIns="0" tIns="0" rIns="0" bIns="0" rtlCol="0" anchor="t"/>
          <a:lstStyle/>
          <a:p>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Công suất cao, sạc nhanh, tích hợp nhiều tính năng thông minh như điều khiển qua ứng dụng, hẹn giờ sạc và quản lý năng lượng.</a:t>
            </a:r>
            <a:endParaRPr lang="en-US" sz="1600" dirty="0"/>
          </a:p>
        </p:txBody>
      </p:sp>
      <p:sp>
        <p:nvSpPr>
          <p:cNvPr id="14" name="Shape 11"/>
          <p:cNvSpPr/>
          <p:nvPr/>
        </p:nvSpPr>
        <p:spPr>
          <a:xfrm>
            <a:off x="6215301" y="5919311"/>
            <a:ext cx="7686199" cy="1578769"/>
          </a:xfrm>
          <a:prstGeom prst="roundRect">
            <a:avLst>
              <a:gd name="adj" fmla="val 11873"/>
            </a:avLst>
          </a:prstGeom>
          <a:solidFill>
            <a:srgbClr val="FFFFFF"/>
          </a:solidFill>
          <a:ln w="22860">
            <a:solidFill>
              <a:srgbClr val="B4CCE3"/>
            </a:solidFill>
            <a:prstDash val="solid"/>
          </a:ln>
        </p:spPr>
      </p:sp>
      <p:sp>
        <p:nvSpPr>
          <p:cNvPr id="15" name="Shape 12"/>
          <p:cNvSpPr/>
          <p:nvPr/>
        </p:nvSpPr>
        <p:spPr>
          <a:xfrm>
            <a:off x="6238161" y="5942171"/>
            <a:ext cx="833080" cy="1533049"/>
          </a:xfrm>
          <a:prstGeom prst="roundRect">
            <a:avLst>
              <a:gd name="adj" fmla="val 19208"/>
            </a:avLst>
          </a:prstGeom>
          <a:solidFill>
            <a:srgbClr val="CEE6FD"/>
          </a:solidFill>
          <a:ln/>
        </p:spPr>
      </p:sp>
      <p:sp>
        <p:nvSpPr>
          <p:cNvPr id="16" name="Text 13"/>
          <p:cNvSpPr/>
          <p:nvPr/>
        </p:nvSpPr>
        <p:spPr>
          <a:xfrm>
            <a:off x="6498550" y="6513433"/>
            <a:ext cx="312301" cy="390406"/>
          </a:xfrm>
          <a:prstGeom prst="rect">
            <a:avLst/>
          </a:prstGeom>
          <a:noFill/>
          <a:ln/>
        </p:spPr>
        <p:txBody>
          <a:bodyPr wrap="none" lIns="0" tIns="0" rIns="0" bIns="0" rtlCol="0" anchor="t"/>
          <a:lstStyle/>
          <a:p>
            <a:pPr algn="l" indent="0" marL="0">
              <a:lnSpc>
                <a:spcPts val="2450"/>
              </a:lnSpc>
              <a:buNone/>
            </a:pPr>
            <a:r>
              <a:rPr lang="en-US" sz="2450" dirty="0">
                <a:solidFill>
                  <a:srgbClr val="1E3063"/>
                </a:solidFill>
                <a:latin typeface="Instrument Sans Semi Bold" pitchFamily="34" charset="0"/>
                <a:ea typeface="Instrument Sans Semi Bold" pitchFamily="34" charset="-122"/>
                <a:cs typeface="Instrument Sans Semi Bold" pitchFamily="34" charset="-120"/>
              </a:rPr>
              <a:t>3</a:t>
            </a:r>
            <a:endParaRPr lang="en-US" sz="2450" dirty="0"/>
          </a:p>
        </p:txBody>
      </p:sp>
      <p:sp>
        <p:nvSpPr>
          <p:cNvPr id="17" name="Text 14"/>
          <p:cNvSpPr/>
          <p:nvPr/>
        </p:nvSpPr>
        <p:spPr>
          <a:xfrm>
            <a:off x="7279481" y="6150412"/>
            <a:ext cx="2725579" cy="325398"/>
          </a:xfrm>
          <a:prstGeom prst="rect">
            <a:avLst/>
          </a:prstGeom>
          <a:noFill/>
          <a:ln/>
        </p:spPr>
        <p:txBody>
          <a:bodyPr wrap="none" lIns="0" tIns="0" rIns="0" bIns="0" rtlCol="0" anchor="t"/>
          <a:lstStyle/>
          <a:p>
            <a:pPr algn="l" indent="0" marL="0">
              <a:lnSpc>
                <a:spcPts val="255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SAPI (Chuẩn Châu Âu)</a:t>
            </a:r>
            <a:endParaRPr lang="en-US" sz="2000" dirty="0"/>
          </a:p>
        </p:txBody>
      </p:sp>
      <p:sp>
        <p:nvSpPr>
          <p:cNvPr id="18" name="Text 15"/>
          <p:cNvSpPr/>
          <p:nvPr/>
        </p:nvSpPr>
        <p:spPr>
          <a:xfrm>
            <a:off x="7279481" y="6600706"/>
            <a:ext cx="6599158" cy="666274"/>
          </a:xfrm>
          <a:prstGeom prst="rect">
            <a:avLst/>
          </a:prstGeom>
          <a:noFill/>
          <a:ln/>
        </p:spPr>
        <p:txBody>
          <a:bodyPr wrap="square" lIns="0" tIns="0" rIns="0" bIns="0" rtlCol="0" anchor="t"/>
          <a:lstStyle/>
          <a:p>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Cung cấp bộ sạc với công suất đa dạng từ 3.5kW đến 22kW, đáp ứng mọi nhu cầu sạc tại nhà, bảo hành chính hãng 2 năm.</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26594"/>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Trạm Sạc Công Cộng: Hệ Thống Mở Rộng Tại Việt Nam</a:t>
            </a:r>
            <a:endParaRPr lang="en-US" sz="4450" dirty="0"/>
          </a:p>
        </p:txBody>
      </p:sp>
      <p:sp>
        <p:nvSpPr>
          <p:cNvPr id="3" name="Text 1"/>
          <p:cNvSpPr/>
          <p:nvPr/>
        </p:nvSpPr>
        <p:spPr>
          <a:xfrm>
            <a:off x="793790" y="3197781"/>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Hệ thống trạm sạc công cộng đang phát triển mạnh mẽ tại Việt Nam, đặc biệt với sự đóng góp của V-Green.</a:t>
            </a:r>
            <a:endParaRPr lang="en-US" sz="1750" dirty="0"/>
          </a:p>
        </p:txBody>
      </p:sp>
      <p:sp>
        <p:nvSpPr>
          <p:cNvPr id="4" name="Text 2"/>
          <p:cNvSpPr/>
          <p:nvPr/>
        </p:nvSpPr>
        <p:spPr>
          <a:xfrm>
            <a:off x="793790" y="3929182"/>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1E3063"/>
                </a:solidFill>
                <a:latin typeface="Instrument Sans Semi Bold" pitchFamily="34" charset="0"/>
                <a:ea typeface="Instrument Sans Semi Bold" pitchFamily="34" charset="-122"/>
                <a:cs typeface="Instrument Sans Semi Bold" pitchFamily="34" charset="-120"/>
              </a:rPr>
              <a:t>150K+</a:t>
            </a:r>
            <a:endParaRPr lang="en-US" sz="5850" dirty="0"/>
          </a:p>
        </p:txBody>
      </p:sp>
      <p:sp>
        <p:nvSpPr>
          <p:cNvPr id="5" name="Text 3"/>
          <p:cNvSpPr/>
          <p:nvPr/>
        </p:nvSpPr>
        <p:spPr>
          <a:xfrm>
            <a:off x="1455420" y="496097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Cổng sạc V-Green</a:t>
            </a:r>
            <a:endParaRPr lang="en-US" sz="2200" dirty="0"/>
          </a:p>
        </p:txBody>
      </p:sp>
      <p:sp>
        <p:nvSpPr>
          <p:cNvPr id="6" name="Text 4"/>
          <p:cNvSpPr/>
          <p:nvPr/>
        </p:nvSpPr>
        <p:spPr>
          <a:xfrm>
            <a:off x="793790" y="5451396"/>
            <a:ext cx="4158615" cy="1451610"/>
          </a:xfrm>
          <a:prstGeom prst="rect">
            <a:avLst/>
          </a:prstGeom>
          <a:noFill/>
          <a:ln/>
        </p:spPr>
        <p:txBody>
          <a:bodyPr wrap="square" lIns="0" tIns="0" rIns="0" bIns="0" rtlCol="0" anchor="t"/>
          <a:lstStyle/>
          <a:p>
            <a:pPr algn="ctr"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Hơn 150.000 cổng sạc trải dài 63 tỉnh thành, tạo nên mạng lưới sạc phủ khắp cả nước, hỗ trợ mọi hành trình của xe điện.</a:t>
            </a:r>
            <a:endParaRPr lang="en-US" sz="1750" dirty="0"/>
          </a:p>
        </p:txBody>
      </p:sp>
      <p:sp>
        <p:nvSpPr>
          <p:cNvPr id="7" name="Text 5"/>
          <p:cNvSpPr/>
          <p:nvPr/>
        </p:nvSpPr>
        <p:spPr>
          <a:xfrm>
            <a:off x="5235893" y="3929182"/>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1E3063"/>
                </a:solidFill>
                <a:latin typeface="Instrument Sans Semi Bold" pitchFamily="34" charset="0"/>
                <a:ea typeface="Instrument Sans Semi Bold" pitchFamily="34" charset="-122"/>
                <a:cs typeface="Instrument Sans Semi Bold" pitchFamily="34" charset="-120"/>
              </a:rPr>
              <a:t>3.858 VNĐ</a:t>
            </a:r>
            <a:endParaRPr lang="en-US" sz="5850" dirty="0"/>
          </a:p>
        </p:txBody>
      </p:sp>
      <p:sp>
        <p:nvSpPr>
          <p:cNvPr id="8" name="Text 6"/>
          <p:cNvSpPr/>
          <p:nvPr/>
        </p:nvSpPr>
        <p:spPr>
          <a:xfrm>
            <a:off x="5897523" y="496097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Đơn giá sạc/kWh</a:t>
            </a:r>
            <a:endParaRPr lang="en-US" sz="2200" dirty="0"/>
          </a:p>
        </p:txBody>
      </p:sp>
      <p:sp>
        <p:nvSpPr>
          <p:cNvPr id="9" name="Text 7"/>
          <p:cNvSpPr/>
          <p:nvPr/>
        </p:nvSpPr>
        <p:spPr>
          <a:xfrm>
            <a:off x="5235893" y="5451396"/>
            <a:ext cx="4158615" cy="1451610"/>
          </a:xfrm>
          <a:prstGeom prst="rect">
            <a:avLst/>
          </a:prstGeom>
          <a:noFill/>
          <a:ln/>
        </p:spPr>
        <p:txBody>
          <a:bodyPr wrap="square" lIns="0" tIns="0" rIns="0" bIns="0" rtlCol="0" anchor="t"/>
          <a:lstStyle/>
          <a:p>
            <a:pPr algn="ctr"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Đơn giá sạc ô tô điện công cộng khoảng 3.858 VNĐ/kWh (cập nhật 2024), mang lại chi phí vận hành hợp lý cho người dùng.</a:t>
            </a:r>
            <a:endParaRPr lang="en-US" sz="1750" dirty="0"/>
          </a:p>
        </p:txBody>
      </p:sp>
      <p:sp>
        <p:nvSpPr>
          <p:cNvPr id="10" name="Text 8"/>
          <p:cNvSpPr/>
          <p:nvPr/>
        </p:nvSpPr>
        <p:spPr>
          <a:xfrm>
            <a:off x="9677995" y="3929182"/>
            <a:ext cx="4158615" cy="748427"/>
          </a:xfrm>
          <a:prstGeom prst="rect">
            <a:avLst/>
          </a:prstGeom>
          <a:noFill/>
          <a:ln/>
        </p:spPr>
        <p:txBody>
          <a:bodyPr wrap="none" lIns="0" tIns="0" rIns="0" bIns="0" rtlCol="0" anchor="t"/>
          <a:lstStyle/>
          <a:p>
            <a:pPr algn="ctr" indent="0" marL="0">
              <a:lnSpc>
                <a:spcPts val="5850"/>
              </a:lnSpc>
              <a:buNone/>
            </a:pPr>
            <a:r>
              <a:rPr lang="en-US" sz="5850" dirty="0">
                <a:solidFill>
                  <a:srgbClr val="1E3063"/>
                </a:solidFill>
                <a:latin typeface="Instrument Sans Semi Bold" pitchFamily="34" charset="0"/>
                <a:ea typeface="Instrument Sans Semi Bold" pitchFamily="34" charset="-122"/>
                <a:cs typeface="Instrument Sans Semi Bold" pitchFamily="34" charset="-120"/>
              </a:rPr>
              <a:t>240kW</a:t>
            </a:r>
            <a:endParaRPr lang="en-US" sz="5850" dirty="0"/>
          </a:p>
        </p:txBody>
      </p:sp>
      <p:sp>
        <p:nvSpPr>
          <p:cNvPr id="11" name="Text 9"/>
          <p:cNvSpPr/>
          <p:nvPr/>
        </p:nvSpPr>
        <p:spPr>
          <a:xfrm>
            <a:off x="10339626" y="496097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Sạc nhanh DC</a:t>
            </a:r>
            <a:endParaRPr lang="en-US" sz="2200" dirty="0"/>
          </a:p>
        </p:txBody>
      </p:sp>
      <p:sp>
        <p:nvSpPr>
          <p:cNvPr id="12" name="Text 10"/>
          <p:cNvSpPr/>
          <p:nvPr/>
        </p:nvSpPr>
        <p:spPr>
          <a:xfrm>
            <a:off x="9677995" y="5451396"/>
            <a:ext cx="4158615" cy="1451610"/>
          </a:xfrm>
          <a:prstGeom prst="rect">
            <a:avLst/>
          </a:prstGeom>
          <a:noFill/>
          <a:ln/>
        </p:spPr>
        <p:txBody>
          <a:bodyPr wrap="square" lIns="0" tIns="0" rIns="0" bIns="0" rtlCol="0" anchor="t"/>
          <a:lstStyle/>
          <a:p>
            <a:pPr algn="ctr"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Các trạm sạc DC nhanh có công suất từ 60kW - 240kW, rút ngắn thời gian sạc đáng kể, phù hợp cho các hành trình dài và nhu cầu sạc khẩn cấp.</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10151"/>
            <a:ext cx="10480238"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An Toàn và Tiện Lợi Khi Sử Dụng Bộ Sạc</a:t>
            </a:r>
            <a:endParaRPr lang="en-US" sz="4450" dirty="0"/>
          </a:p>
        </p:txBody>
      </p:sp>
      <p:sp>
        <p:nvSpPr>
          <p:cNvPr id="3" name="Shape 1"/>
          <p:cNvSpPr/>
          <p:nvPr/>
        </p:nvSpPr>
        <p:spPr>
          <a:xfrm>
            <a:off x="793790" y="2372558"/>
            <a:ext cx="4196358" cy="3665815"/>
          </a:xfrm>
          <a:prstGeom prst="roundRect">
            <a:avLst>
              <a:gd name="adj" fmla="val 5569"/>
            </a:avLst>
          </a:prstGeom>
          <a:solidFill>
            <a:srgbClr val="CEE6FD"/>
          </a:solidFill>
          <a:ln/>
        </p:spPr>
      </p:sp>
      <p:sp>
        <p:nvSpPr>
          <p:cNvPr id="4" name="Shape 2"/>
          <p:cNvSpPr/>
          <p:nvPr/>
        </p:nvSpPr>
        <p:spPr>
          <a:xfrm>
            <a:off x="1020604" y="2599373"/>
            <a:ext cx="680442" cy="680442"/>
          </a:xfrm>
          <a:prstGeom prst="roundRect">
            <a:avLst>
              <a:gd name="adj" fmla="val 13436980"/>
            </a:avLst>
          </a:prstGeom>
          <a:solidFill>
            <a:srgbClr val="84C1FA"/>
          </a:solidFill>
          <a:ln/>
        </p:spPr>
      </p:sp>
      <p:pic>
        <p:nvPicPr>
          <p:cNvPr id="5" name="Image 0" descr="preencoded.png">    </p:cNvPr>
          <p:cNvPicPr>
            <a:picLocks noChangeAspect="1"/>
          </p:cNvPicPr>
          <p:nvPr/>
        </p:nvPicPr>
        <p:blipFill>
          <a:blip r:embed="rId1"/>
          <a:stretch>
            <a:fillRect/>
          </a:stretch>
        </p:blipFill>
        <p:spPr>
          <a:xfrm>
            <a:off x="1207770" y="2748201"/>
            <a:ext cx="306110" cy="382667"/>
          </a:xfrm>
          <a:prstGeom prst="rect">
            <a:avLst/>
          </a:prstGeom>
        </p:spPr>
      </p:pic>
      <p:sp>
        <p:nvSpPr>
          <p:cNvPr id="6" name="Text 3"/>
          <p:cNvSpPr/>
          <p:nvPr/>
        </p:nvSpPr>
        <p:spPr>
          <a:xfrm>
            <a:off x="1020604" y="35066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Bảo vệ toàn diện</a:t>
            </a:r>
            <a:endParaRPr lang="en-US" sz="2200" dirty="0"/>
          </a:p>
        </p:txBody>
      </p:sp>
      <p:sp>
        <p:nvSpPr>
          <p:cNvPr id="7" name="Text 4"/>
          <p:cNvSpPr/>
          <p:nvPr/>
        </p:nvSpPr>
        <p:spPr>
          <a:xfrm>
            <a:off x="1020604" y="3997047"/>
            <a:ext cx="3742730" cy="1814513"/>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Các bộ sạc hiện đại được tích hợp nhiều tính năng bảo vệ như quá áp, quá dòng, chống giật và ngắn mạch, đảm bảo an toàn tối đa cho người dùng và thiết bị.</a:t>
            </a:r>
            <a:endParaRPr lang="en-US" sz="1750" dirty="0"/>
          </a:p>
        </p:txBody>
      </p:sp>
      <p:sp>
        <p:nvSpPr>
          <p:cNvPr id="8" name="Shape 5"/>
          <p:cNvSpPr/>
          <p:nvPr/>
        </p:nvSpPr>
        <p:spPr>
          <a:xfrm>
            <a:off x="5216962" y="2372558"/>
            <a:ext cx="4196358" cy="3665815"/>
          </a:xfrm>
          <a:prstGeom prst="roundRect">
            <a:avLst>
              <a:gd name="adj" fmla="val 5569"/>
            </a:avLst>
          </a:prstGeom>
          <a:solidFill>
            <a:srgbClr val="CEE6FD"/>
          </a:solidFill>
          <a:ln/>
        </p:spPr>
      </p:sp>
      <p:sp>
        <p:nvSpPr>
          <p:cNvPr id="9" name="Shape 6"/>
          <p:cNvSpPr/>
          <p:nvPr/>
        </p:nvSpPr>
        <p:spPr>
          <a:xfrm>
            <a:off x="5443776" y="2599373"/>
            <a:ext cx="680442" cy="680442"/>
          </a:xfrm>
          <a:prstGeom prst="roundRect">
            <a:avLst>
              <a:gd name="adj" fmla="val 13436980"/>
            </a:avLst>
          </a:prstGeom>
          <a:solidFill>
            <a:srgbClr val="84C1FA"/>
          </a:solidFill>
          <a:ln/>
        </p:spPr>
      </p:sp>
      <p:pic>
        <p:nvPicPr>
          <p:cNvPr id="10" name="Image 1" descr="preencoded.png">    </p:cNvPr>
          <p:cNvPicPr>
            <a:picLocks noChangeAspect="1"/>
          </p:cNvPicPr>
          <p:nvPr/>
        </p:nvPicPr>
        <p:blipFill>
          <a:blip r:embed="rId2"/>
          <a:stretch>
            <a:fillRect/>
          </a:stretch>
        </p:blipFill>
        <p:spPr>
          <a:xfrm>
            <a:off x="5630942" y="2748201"/>
            <a:ext cx="306110" cy="382667"/>
          </a:xfrm>
          <a:prstGeom prst="rect">
            <a:avLst/>
          </a:prstGeom>
        </p:spPr>
      </p:pic>
      <p:sp>
        <p:nvSpPr>
          <p:cNvPr id="11" name="Text 7"/>
          <p:cNvSpPr/>
          <p:nvPr/>
        </p:nvSpPr>
        <p:spPr>
          <a:xfrm>
            <a:off x="5443776" y="350662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Hướng dẫn chi tiết</a:t>
            </a:r>
            <a:endParaRPr lang="en-US" sz="2200" dirty="0"/>
          </a:p>
        </p:txBody>
      </p:sp>
      <p:sp>
        <p:nvSpPr>
          <p:cNvPr id="12" name="Text 8"/>
          <p:cNvSpPr/>
          <p:nvPr/>
        </p:nvSpPr>
        <p:spPr>
          <a:xfrm>
            <a:off x="5443776" y="3997047"/>
            <a:ext cx="3742730"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Luôn có hướng dẫn sử dụng chi tiết đi kèm, giúp người dùng thao tác đúng cách. Lưu ý bảo quản thiết bị đúng cách để kéo dài tuổi thọ.</a:t>
            </a:r>
            <a:endParaRPr lang="en-US" sz="1750" dirty="0"/>
          </a:p>
        </p:txBody>
      </p:sp>
      <p:sp>
        <p:nvSpPr>
          <p:cNvPr id="13" name="Shape 9"/>
          <p:cNvSpPr/>
          <p:nvPr/>
        </p:nvSpPr>
        <p:spPr>
          <a:xfrm>
            <a:off x="9640133" y="2372558"/>
            <a:ext cx="4196358" cy="3665815"/>
          </a:xfrm>
          <a:prstGeom prst="roundRect">
            <a:avLst>
              <a:gd name="adj" fmla="val 5569"/>
            </a:avLst>
          </a:prstGeom>
          <a:solidFill>
            <a:srgbClr val="CEE6FD"/>
          </a:solidFill>
          <a:ln/>
        </p:spPr>
      </p:sp>
      <p:sp>
        <p:nvSpPr>
          <p:cNvPr id="14" name="Shape 10"/>
          <p:cNvSpPr/>
          <p:nvPr/>
        </p:nvSpPr>
        <p:spPr>
          <a:xfrm>
            <a:off x="9866948" y="2599373"/>
            <a:ext cx="680442" cy="680442"/>
          </a:xfrm>
          <a:prstGeom prst="roundRect">
            <a:avLst>
              <a:gd name="adj" fmla="val 13436980"/>
            </a:avLst>
          </a:prstGeom>
          <a:solidFill>
            <a:srgbClr val="84C1FA"/>
          </a:solidFill>
          <a:ln/>
        </p:spPr>
      </p:sp>
      <p:pic>
        <p:nvPicPr>
          <p:cNvPr id="15" name="Image 2" descr="preencoded.png">    </p:cNvPr>
          <p:cNvPicPr>
            <a:picLocks noChangeAspect="1"/>
          </p:cNvPicPr>
          <p:nvPr/>
        </p:nvPicPr>
        <p:blipFill>
          <a:blip r:embed="rId3"/>
          <a:stretch>
            <a:fillRect/>
          </a:stretch>
        </p:blipFill>
        <p:spPr>
          <a:xfrm>
            <a:off x="10054114" y="2748201"/>
            <a:ext cx="306110" cy="382667"/>
          </a:xfrm>
          <a:prstGeom prst="rect">
            <a:avLst/>
          </a:prstGeom>
        </p:spPr>
      </p:pic>
      <p:sp>
        <p:nvSpPr>
          <p:cNvPr id="16" name="Text 11"/>
          <p:cNvSpPr/>
          <p:nvPr/>
        </p:nvSpPr>
        <p:spPr>
          <a:xfrm>
            <a:off x="9866948" y="3506629"/>
            <a:ext cx="3015020"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Điều khiển thông minh</a:t>
            </a:r>
            <a:endParaRPr lang="en-US" sz="2200" dirty="0"/>
          </a:p>
        </p:txBody>
      </p:sp>
      <p:sp>
        <p:nvSpPr>
          <p:cNvPr id="17" name="Text 12"/>
          <p:cNvSpPr/>
          <p:nvPr/>
        </p:nvSpPr>
        <p:spPr>
          <a:xfrm>
            <a:off x="9866948" y="3997047"/>
            <a:ext cx="3742730" cy="1814513"/>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Nhiều bộ sạc có tính năng điều khiển thông minh qua ứng dụng di động, cho phép theo dõi quá trình sạc, hẹn giờ và quản lý lịch sử sạc từ xa.</a:t>
            </a:r>
            <a:endParaRPr lang="en-US" sz="1750" dirty="0"/>
          </a:p>
        </p:txBody>
      </p:sp>
      <p:sp>
        <p:nvSpPr>
          <p:cNvPr id="18" name="Text 13"/>
          <p:cNvSpPr/>
          <p:nvPr/>
        </p:nvSpPr>
        <p:spPr>
          <a:xfrm>
            <a:off x="793790" y="6293525"/>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Những tính năng này không chỉ nâng cao độ an toàn mà còn tối ưu hóa trải nghiệm sạc, mang lại sự tiện lợi vượt trội cho chủ xe điện.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15553" y="483632"/>
            <a:ext cx="11520130" cy="549593"/>
          </a:xfrm>
          <a:prstGeom prst="rect">
            <a:avLst/>
          </a:prstGeom>
          <a:noFill/>
          <a:ln/>
        </p:spPr>
        <p:txBody>
          <a:bodyPr wrap="none" lIns="0" tIns="0" rIns="0" bIns="0" rtlCol="0" anchor="t"/>
          <a:lstStyle/>
          <a:p>
            <a:pPr algn="l" indent="0" marL="0">
              <a:lnSpc>
                <a:spcPts val="4300"/>
              </a:lnSpc>
              <a:buNone/>
            </a:pPr>
            <a:r>
              <a:rPr lang="en-US" sz="3450" dirty="0">
                <a:solidFill>
                  <a:srgbClr val="091C53"/>
                </a:solidFill>
                <a:latin typeface="Instrument Sans Semi Bold" pitchFamily="34" charset="0"/>
                <a:ea typeface="Instrument Sans Semi Bold" pitchFamily="34" charset="-122"/>
                <a:cs typeface="Instrument Sans Semi Bold" pitchFamily="34" charset="-120"/>
              </a:rPr>
              <a:t>Công Nghệ Sạc Xe Điện Không Dây: Bước Tiến Vượt Trội</a:t>
            </a:r>
            <a:endParaRPr lang="en-US" sz="3450" dirty="0"/>
          </a:p>
        </p:txBody>
      </p:sp>
      <p:sp>
        <p:nvSpPr>
          <p:cNvPr id="3" name="Text 1"/>
          <p:cNvSpPr/>
          <p:nvPr/>
        </p:nvSpPr>
        <p:spPr>
          <a:xfrm>
            <a:off x="615553" y="1455301"/>
            <a:ext cx="6485096" cy="844034"/>
          </a:xfrm>
          <a:prstGeom prst="rect">
            <a:avLst/>
          </a:prstGeom>
          <a:noFill/>
          <a:ln/>
        </p:spPr>
        <p:txBody>
          <a:bodyPr wrap="square" lIns="0" tIns="0" rIns="0" bIns="0" rtlCol="0" anchor="t"/>
          <a:lstStyle/>
          <a:p>
            <a:pPr algn="l" indent="0" marL="0">
              <a:lnSpc>
                <a:spcPts val="2200"/>
              </a:lnSpc>
              <a:buNone/>
            </a:pPr>
            <a:r>
              <a:rPr lang="en-US" sz="1350" dirty="0">
                <a:solidFill>
                  <a:srgbClr val="1E3063"/>
                </a:solidFill>
                <a:latin typeface="Instrument Sans Medium" pitchFamily="34" charset="0"/>
                <a:ea typeface="Instrument Sans Medium" pitchFamily="34" charset="-122"/>
                <a:cs typeface="Instrument Sans Medium" pitchFamily="34" charset="-120"/>
              </a:rPr>
              <a:t>Công nghệ sạc xe điện không dây đang mở ra một kỷ nguyên mới về tiện lợi và hiệu quả. Những thử nghiệm đầu tiên đã và đang cho thấy tiềm năng to lớn của phương pháp này.</a:t>
            </a:r>
            <a:endParaRPr lang="en-US" sz="1350" dirty="0"/>
          </a:p>
        </p:txBody>
      </p:sp>
      <p:sp>
        <p:nvSpPr>
          <p:cNvPr id="4" name="Text 2"/>
          <p:cNvSpPr/>
          <p:nvPr/>
        </p:nvSpPr>
        <p:spPr>
          <a:xfrm>
            <a:off x="615553" y="2457569"/>
            <a:ext cx="6485096" cy="562689"/>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1E3063"/>
                </a:solidFill>
                <a:latin typeface="Instrument Sans Medium" pitchFamily="34" charset="0"/>
                <a:ea typeface="Instrument Sans Medium" pitchFamily="34" charset="-122"/>
                <a:cs typeface="Instrument Sans Medium" pitchFamily="34" charset="-120"/>
              </a:rPr>
              <a:t>Thử nghiệm quan trọng tại London do Qualcomm thực hiện vào cuối năm, hứa hẹn mang lại những bước đột phá trong công nghệ sạc không tiếp xúc.</a:t>
            </a:r>
            <a:endParaRPr lang="en-US" sz="1350" dirty="0"/>
          </a:p>
        </p:txBody>
      </p:sp>
      <p:sp>
        <p:nvSpPr>
          <p:cNvPr id="5" name="Text 3"/>
          <p:cNvSpPr/>
          <p:nvPr/>
        </p:nvSpPr>
        <p:spPr>
          <a:xfrm>
            <a:off x="615553" y="3081814"/>
            <a:ext cx="6485096" cy="562689"/>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1E3063"/>
                </a:solidFill>
                <a:latin typeface="Instrument Sans Medium" pitchFamily="34" charset="0"/>
                <a:ea typeface="Instrument Sans Medium" pitchFamily="34" charset="-122"/>
                <a:cs typeface="Instrument Sans Medium" pitchFamily="34" charset="-120"/>
              </a:rPr>
              <a:t>Renault cũng đã có những thử nghiệm tiếp theo vào năm 2013, cho thấy sự quan tâm và đầu tư nghiêm túc của các hãng xe vào công nghệ này.</a:t>
            </a:r>
            <a:endParaRPr lang="en-US" sz="1350" dirty="0"/>
          </a:p>
        </p:txBody>
      </p:sp>
      <p:sp>
        <p:nvSpPr>
          <p:cNvPr id="6" name="Text 4"/>
          <p:cNvSpPr/>
          <p:nvPr/>
        </p:nvSpPr>
        <p:spPr>
          <a:xfrm>
            <a:off x="615553" y="3802737"/>
            <a:ext cx="6485096" cy="844034"/>
          </a:xfrm>
          <a:prstGeom prst="rect">
            <a:avLst/>
          </a:prstGeom>
          <a:noFill/>
          <a:ln/>
        </p:spPr>
        <p:txBody>
          <a:bodyPr wrap="square" lIns="0" tIns="0" rIns="0" bIns="0" rtlCol="0" anchor="t"/>
          <a:lstStyle/>
          <a:p>
            <a:pPr algn="l" indent="0" marL="0">
              <a:lnSpc>
                <a:spcPts val="2200"/>
              </a:lnSpc>
              <a:buNone/>
            </a:pPr>
            <a:r>
              <a:rPr lang="en-US" sz="1350" dirty="0">
                <a:solidFill>
                  <a:srgbClr val="1E3063"/>
                </a:solidFill>
                <a:latin typeface="Instrument Sans Medium" pitchFamily="34" charset="0"/>
                <a:ea typeface="Instrument Sans Medium" pitchFamily="34" charset="-122"/>
                <a:cs typeface="Instrument Sans Medium" pitchFamily="34" charset="-120"/>
              </a:rPr>
              <a:t>Sạc không dây không chỉ loại bỏ sự vướng víu của dây cáp mà còn có thể tích hợp vào cơ sở hạ tầng đường bộ, cho phép xe sạc ngay cả khi đang di chuyển, tạo nên một hệ thống giao thông thông minh và liền mạch hơn.</a:t>
            </a:r>
            <a:endParaRPr lang="en-US" sz="1350" dirty="0"/>
          </a:p>
        </p:txBody>
      </p:sp>
      <p:pic>
        <p:nvPicPr>
          <p:cNvPr id="7" name="Image 0" descr="preencoded.png">    </p:cNvPr>
          <p:cNvPicPr>
            <a:picLocks noChangeAspect="1"/>
          </p:cNvPicPr>
          <p:nvPr/>
        </p:nvPicPr>
        <p:blipFill>
          <a:blip r:embed="rId1"/>
          <a:stretch>
            <a:fillRect/>
          </a:stretch>
        </p:blipFill>
        <p:spPr>
          <a:xfrm>
            <a:off x="7537371" y="1494949"/>
            <a:ext cx="6485096" cy="648509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2025-09-05T07:40:28Z</dcterms:created>
  <dcterms:modified xsi:type="dcterms:W3CDTF">2025-09-05T07:40:28Z</dcterms:modified>
</cp:coreProperties>
</file>